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828800" y="2011680"/>
            <a:ext cx="8503920" cy="38100"/>
          </a:xfrm>
          <a:prstGeom prst="rect">
            <a:avLst/>
          </a:prstGeom>
          <a:solidFill>
            <a:srgbClr val="C5A5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00"/>
            <a:ext cx="850392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200" b="1">
                <a:solidFill>
                  <a:srgbClr val="C5A55A"/>
                </a:solidFill>
                <a:latin typeface="Calibri"/>
              </a:defRPr>
            </a:pPr>
            <a:r>
              <a:t>PEDRO SOLA · AGENTIC AI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474720"/>
            <a:ext cx="85039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0">
                <a:solidFill>
                  <a:srgbClr val="F5ECD7"/>
                </a:solidFill>
                <a:latin typeface="Calibri"/>
              </a:defRPr>
            </a:pPr>
            <a:r>
              <a:t>System Report · März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572000"/>
            <a:ext cx="850392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A37846"/>
                </a:solidFill>
                <a:latin typeface="Calibri"/>
              </a:defRPr>
            </a:pPr>
            <a:r>
              <a:t>Powered by BAISE · LuxTech v4 Design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457200"/>
            <a:ext cx="502920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3200" b="1">
                <a:solidFill>
                  <a:srgbClr val="C5A55A"/>
                </a:solidFill>
                <a:latin typeface="Calibri"/>
              </a:defRPr>
            </a:pPr>
            <a:r>
              <a:t>SECURITY AUDIT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7 nicht-essentielle Ports geschlossen via iptables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iptables-persistent für Reboot-Sicherheit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SSH Key-Only Auth (Passwort deaktiviert)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fail2ban aktiv auf SSH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UFW Firewall konfiguriert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12 Nginx Reverse Proxy Configs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Basic Auth auf sensiblen Endpoints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Rate Limiting auf API-Endpunkte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CORS Headers konfiguriert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57200"/>
            <a:ext cx="502920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400" b="1">
                <a:solidFill>
                  <a:srgbClr val="C5A55A"/>
                </a:solidFill>
                <a:latin typeface="Calibri"/>
              </a:defRPr>
            </a:pPr>
            <a:r>
              <a:t>NETZWERK &amp; CONTAINER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Alle Docker Container in isoliertem Netzwerk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Secrets via Environment Variables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Keine Default-Passwörter in Production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▸  Log Rotation konfiguriert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⚠  Offene Punkte: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   · Let's Encrypt SSL noch ausstehend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   · WAF (Web Application Firewall) empfohlen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   · Automated Security Scanning einrichten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F5ECD7"/>
                </a:solidFill>
                <a:latin typeface="Calibri"/>
              </a:defRPr>
            </a:pPr>
            <a:r>
              <a:t>   · Backup-Strategie implementieren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274320"/>
            <a:ext cx="100584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C5A55A"/>
                </a:solidFill>
                <a:latin typeface="Calibri"/>
              </a:defRPr>
            </a:pPr>
            <a:r>
              <a:t>NÄCHSTE SCHRITTE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188720"/>
            <a:ext cx="2651760" cy="502920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137160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solidFill>
                  <a:srgbClr val="C5A55A"/>
                </a:solidFill>
                <a:latin typeface="Calibri"/>
              </a:defRPr>
            </a:pPr>
            <a:r>
              <a:t>DNS + SSL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0116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DNS Records für alle 12 Subdomains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4688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Let's Encrypt Wildcard-Zertifikat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9260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HTTPS Redirect enforced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1840" y="1188720"/>
            <a:ext cx="2651760" cy="502920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474720" y="137160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solidFill>
                  <a:srgbClr val="C5A55A"/>
                </a:solidFill>
                <a:latin typeface="Calibri"/>
              </a:defRPr>
            </a:pPr>
            <a:r>
              <a:t>n8n Workflows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4720" y="20116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Automated Reporting Pipeline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720" y="24688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Cognee Ingestion Triggers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4720" y="29260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Telegram Alert Workflows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6480" y="1188720"/>
            <a:ext cx="2651760" cy="502920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309360" y="137160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solidFill>
                  <a:srgbClr val="C5A55A"/>
                </a:solidFill>
                <a:latin typeface="Calibri"/>
              </a:defRPr>
            </a:pPr>
            <a:r>
              <a:t>Cognee Query Router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9360" y="20116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Multi-Dataset Query Routing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9360" y="24688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Context-Aware Retrieval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9360" y="29260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Hybrid Search (Vector + Graph)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61120" y="1188720"/>
            <a:ext cx="2651760" cy="502920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144000" y="137160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solidFill>
                  <a:srgbClr val="C5A55A"/>
                </a:solidFill>
                <a:latin typeface="Calibri"/>
              </a:defRPr>
            </a:pPr>
            <a:r>
              <a:t>ERPNext Stammdaten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0" y="20116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Company &amp; Chart of Accounts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0" y="24688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Client/Project Tracking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0" y="2926080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F5ECD7"/>
                </a:solidFill>
                <a:latin typeface="Calibri"/>
              </a:defRPr>
            </a:pPr>
            <a:r>
              <a:t>▸ Invoice &amp; Proposal Templates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914400"/>
            <a:ext cx="26517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A37846"/>
                </a:solidFill>
                <a:latin typeface="Calibri"/>
              </a:defRPr>
            </a:pPr>
            <a:r>
              <a:t>PRIORITY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1840" y="914400"/>
            <a:ext cx="26517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A37846"/>
                </a:solidFill>
                <a:latin typeface="Calibri"/>
              </a:defRPr>
            </a:pPr>
            <a:r>
              <a:t>PRIORITY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6480" y="914400"/>
            <a:ext cx="26517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A37846"/>
                </a:solidFill>
                <a:latin typeface="Calibri"/>
              </a:defRPr>
            </a:pPr>
            <a:r>
              <a:t>PRIORITY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61120" y="914400"/>
            <a:ext cx="26517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A37846"/>
                </a:solidFill>
                <a:latin typeface="Calibri"/>
              </a:defRPr>
            </a:pPr>
            <a:r>
              <a:t>PRIORITY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828800" y="2011680"/>
            <a:ext cx="8503920" cy="38100"/>
          </a:xfrm>
          <a:prstGeom prst="rect">
            <a:avLst/>
          </a:prstGeom>
          <a:solidFill>
            <a:srgbClr val="C5A5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00"/>
            <a:ext cx="85039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200" b="1">
                <a:solidFill>
                  <a:srgbClr val="C5A55A"/>
                </a:solidFill>
                <a:latin typeface="Calibri"/>
              </a:defRPr>
            </a:pPr>
            <a:r>
              <a:t>PEDRO SOLA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200400"/>
            <a:ext cx="8503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0">
                <a:solidFill>
                  <a:srgbClr val="F5ECD7"/>
                </a:solidFill>
                <a:latin typeface="Calibri"/>
              </a:defRPr>
            </a:pPr>
            <a:r>
              <a:t>NextGen Finance · Agentic AI Consulting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93192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F5ECD7"/>
                </a:solidFill>
                <a:latin typeface="Calibri"/>
              </a:defRPr>
            </a:pPr>
            <a:r>
              <a:t>✉  pedro.sola.nextgen@gmail.com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38912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F5ECD7"/>
                </a:solidFill>
                <a:latin typeface="Calibri"/>
              </a:defRPr>
            </a:pPr>
            <a:r>
              <a:t>🌐  pedrosolanextgen.io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530352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A37846"/>
                </a:solidFill>
                <a:latin typeface="Calibri"/>
              </a:defRPr>
            </a:pPr>
            <a:r>
              <a:t>Powered by BAISE · Built with OpenClaw + Claude Opus 4.6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457200"/>
            <a:ext cx="1005840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3200" b="1">
                <a:solidFill>
                  <a:srgbClr val="C5A55A"/>
                </a:solidFill>
                <a:latin typeface="Calibri"/>
              </a:defRPr>
            </a:pPr>
            <a:r>
              <a:t>EXECUTIVE SUMMARY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  <a:r>
              <a:t>▸  36 Docker Container · 12 Subdomains · 5 Cognee Datasets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  <a:r>
              <a:t>▸  858 Knowledge Nodes · 2.546 Edges im Cognee Graph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  <a:r>
              <a:t>▸  122 installierte Skills · 7 aktive API-Endpunkte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  <a:r>
              <a:t>▸  BAISE LuxTech v4 Design System implementiert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  <a:r>
              <a:t>▸  Nginx Reverse Proxy + Basic Auth auf allen Services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  <a:r>
              <a:t>▸  n8n Workflow Engine · ERPNext ERP · Cognee Knowledge Graph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  <a:r>
              <a:t>Infrastructure: Ubuntu 22.04 VPS · 72.61.176.72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  <a:r>
              <a:t>Agent Runtime: OpenClaw + Claude Opus 4.6 · Telegram Channel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F5ECD7"/>
                </a:solidFill>
                <a:latin typeface="Calibri"/>
              </a:defRPr>
            </a:pPr>
            <a:r>
              <a:t>Knowledge Engine: Cognee v0.1.21 · Neo4j + Qdrant Backend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X-architecture-4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11795760" cy="6492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X-skill-arsenal-landscap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11795760" cy="6492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X-cognee-retrieval-pipeli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11795760" cy="6492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X-graph-stats-v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11795760" cy="6492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274320"/>
            <a:ext cx="100584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C5A55A"/>
                </a:solidFill>
                <a:latin typeface="Calibri"/>
              </a:defRPr>
            </a:pPr>
            <a:r>
              <a:t>SERVICES ÜBERSICHT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828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C5A55A"/>
                </a:solidFill>
                <a:latin typeface="Calibri"/>
              </a:defRPr>
            </a:pPr>
            <a:r>
              <a:t>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6080" y="1097280"/>
            <a:ext cx="1828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C5A55A"/>
                </a:solidFill>
                <a:latin typeface="Calibri"/>
              </a:defRPr>
            </a:pPr>
            <a:r>
              <a:t>Subdomain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097280"/>
            <a:ext cx="1828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C5A55A"/>
                </a:solidFill>
                <a:latin typeface="Calibri"/>
              </a:defRPr>
            </a:pPr>
            <a:r>
              <a:t>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1097280"/>
            <a:ext cx="1828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C5A55A"/>
                </a:solidFill>
                <a:latin typeface="Calibri"/>
              </a:defRPr>
            </a:pPr>
            <a:r>
              <a:t>Status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1120" y="1097280"/>
            <a:ext cx="1828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C5A55A"/>
                </a:solidFill>
                <a:latin typeface="Calibri"/>
              </a:defRPr>
            </a:pPr>
            <a:r>
              <a:t>Auth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1463040"/>
            <a:ext cx="10515600" cy="19050"/>
          </a:xfrm>
          <a:prstGeom prst="rect">
            <a:avLst/>
          </a:prstGeom>
          <a:solidFill>
            <a:srgbClr val="C5A5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31520" y="1600200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OpenClaw Gateway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6080" y="1600200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6002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44587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16002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1120" y="16002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Token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" y="2002536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n8n Workflows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6080" y="2002536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n8n.pedrosolanextgen.io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2002536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5678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0" y="2002536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1120" y="2002536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Basic Auth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20" y="2404872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Cognee API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6080" y="2404872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cognee.pedrosolanextgen.io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0" y="2404872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8000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0" y="2404872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61120" y="2404872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API Key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1520" y="2807208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Neo4j Browser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6080" y="2807208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neo4j.pedrosolanextgen.io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2807208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7474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0" y="2807208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61120" y="2807208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Auth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520" y="3209544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Neo4j Bolt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26080" y="3209544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0" y="3209544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7687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2400" y="3209544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61120" y="3209544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Auth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1520" y="3611880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Qdrant Vector DB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26080" y="3611880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qdrant.pedrosolanextgen.io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0800" y="361188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6333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72400" y="361188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61120" y="361188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No Auth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1520" y="4014216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ERPNext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6080" y="4014216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erp.pedrosolanextgen.io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0800" y="4014216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8080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72400" y="4014216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61120" y="4014216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Login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1520" y="4416552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Nginx Proxy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26080" y="4416552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pedrosolanextgen.io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0" y="4416552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80/443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72400" y="4416552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61120" y="4416552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—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520" y="4818888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Portainer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26080" y="4818888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portainer.pedrosolanextgen.io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4818888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9443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72400" y="4818888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61120" y="4818888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Login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520" y="5221224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Grafana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26080" y="5221224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grafana.pedrosolanextgen.io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00800" y="5221224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3000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72400" y="5221224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⏳ Planned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61120" y="5221224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OAuth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520" y="5623560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Uptime Kuma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26080" y="5623560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status.pedrosolanextgen.io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00800" y="562356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3001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72400" y="562356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⏳ Planned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61120" y="562356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Login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1520" y="6025896"/>
            <a:ext cx="21945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Landing Page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26080" y="6025896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pedrosolanextgen.io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00800" y="6025896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80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72400" y="6025896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✅ Active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961120" y="6025896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F5ECD7"/>
                </a:solidFill>
                <a:latin typeface="Calibri"/>
              </a:defRPr>
            </a:pPr>
            <a:r>
              <a:t>Public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274320"/>
            <a:ext cx="100584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C5A55A"/>
                </a:solidFill>
                <a:latin typeface="Calibri"/>
              </a:defRPr>
            </a:pPr>
            <a:r>
              <a:t>BAISE LUXTECH V4 · DESIGN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371600"/>
            <a:ext cx="2011680" cy="1097280"/>
          </a:xfrm>
          <a:prstGeom prst="rect">
            <a:avLst/>
          </a:prstGeom>
          <a:solidFill>
            <a:srgbClr val="0A162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560320"/>
            <a:ext cx="20116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 b="0">
                <a:solidFill>
                  <a:srgbClr val="F5ECD7"/>
                </a:solidFill>
                <a:latin typeface="Calibri"/>
              </a:defRPr>
            </a:pPr>
            <a:r>
              <a:t>Navy  #0A1628</a:t>
            </a:r>
          </a:p>
        </p:txBody>
      </p:sp>
      <p:sp>
        <p:nvSpPr>
          <p:cNvPr id="5" name="Rectangle 4"/>
          <p:cNvSpPr/>
          <p:nvPr/>
        </p:nvSpPr>
        <p:spPr>
          <a:xfrm>
            <a:off x="3474720" y="1371600"/>
            <a:ext cx="2011680" cy="1097280"/>
          </a:xfrm>
          <a:prstGeom prst="rect">
            <a:avLst/>
          </a:prstGeom>
          <a:solidFill>
            <a:srgbClr val="C5A55A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3474720" y="2560320"/>
            <a:ext cx="20116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 b="0">
                <a:solidFill>
                  <a:srgbClr val="F5ECD7"/>
                </a:solidFill>
                <a:latin typeface="Calibri"/>
              </a:defRPr>
            </a:pPr>
            <a:r>
              <a:t>Gold  #C5A55A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5040" y="1371600"/>
            <a:ext cx="2011680" cy="1097280"/>
          </a:xfrm>
          <a:prstGeom prst="rect">
            <a:avLst/>
          </a:prstGeom>
          <a:solidFill>
            <a:srgbClr val="A37846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035040" y="2560320"/>
            <a:ext cx="20116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 b="0">
                <a:solidFill>
                  <a:srgbClr val="F5ECD7"/>
                </a:solidFill>
                <a:latin typeface="Calibri"/>
              </a:defRPr>
            </a:pPr>
            <a:r>
              <a:t>Bronze  #A37846</a:t>
            </a:r>
          </a:p>
        </p:txBody>
      </p:sp>
      <p:sp>
        <p:nvSpPr>
          <p:cNvPr id="9" name="Rectangle 8"/>
          <p:cNvSpPr/>
          <p:nvPr/>
        </p:nvSpPr>
        <p:spPr>
          <a:xfrm>
            <a:off x="8595359" y="1371600"/>
            <a:ext cx="2011680" cy="1097280"/>
          </a:xfrm>
          <a:prstGeom prst="rect">
            <a:avLst/>
          </a:prstGeom>
          <a:solidFill>
            <a:srgbClr val="F5ECD7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595359" y="2560320"/>
            <a:ext cx="20116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 b="0">
                <a:solidFill>
                  <a:srgbClr val="F5ECD7"/>
                </a:solidFill>
                <a:latin typeface="Calibri"/>
              </a:defRPr>
            </a:pPr>
            <a:r>
              <a:t>Cream  #F5ECD7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3200400"/>
            <a:ext cx="64008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 b="1">
                <a:solidFill>
                  <a:srgbClr val="C5A55A"/>
                </a:solidFill>
                <a:latin typeface="Calibri"/>
              </a:defRPr>
            </a:pPr>
            <a:r>
              <a:t>CSS Custom Properties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--color-bg-primary: #0A1628;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--color-bg-secondary: #0D1F38;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--color-accent-gold: #C5A55A;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--color-accent-bronze: #A37846;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--color-text-primary: #F5ECD7;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--color-text-secondary: #B8A88A;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--font-primary: 'Inter', sans-serif;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--font-mono: 'JetBrains Mono', monospace;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--border-radius: 12px;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--shadow-card: 0 4px 24px rgba(0,0,0,0.4);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3200400"/>
            <a:ext cx="36576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 b="1">
                <a:solidFill>
                  <a:srgbClr val="C5A55A"/>
                </a:solidFill>
                <a:latin typeface="Calibri"/>
              </a:defRPr>
            </a:pPr>
            <a:r>
              <a:t>Typography &amp; Effects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Primary: Inter (Variable)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Weight: 300 / 400 / 600 / 700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Mono: JetBrains Mono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Scale: 12 / 14 / 16 / 20 / 28 / 42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Glassmorphism Cards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Subtle Gold Gradients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200">
                <a:solidFill>
                  <a:srgbClr val="F5ECD7"/>
                </a:solidFill>
                <a:latin typeface="Calibri"/>
              </a:defRPr>
            </a:pPr>
            <a:r>
              <a:t>Hardware-Accelerated Transitions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274320"/>
            <a:ext cx="100584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C5A55A"/>
                </a:solidFill>
                <a:latin typeface="Calibri"/>
              </a:defRPr>
            </a:pPr>
            <a:r>
              <a:t>COGNEE DATASET-ARCHITEKTUR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188720"/>
            <a:ext cx="228600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C5A55A"/>
                </a:solidFill>
                <a:latin typeface="Calibri"/>
              </a:defRPr>
            </a:pPr>
            <a:r>
              <a:t>CONSULTING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188720"/>
            <a:ext cx="7315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F5ECD7"/>
                </a:solidFill>
                <a:latin typeface="Calibri"/>
              </a:defRPr>
            </a:pPr>
            <a:r>
              <a:t>Beratungswissen, Methoden, Frameworks, Client-Cases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2011680"/>
            <a:ext cx="228600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C5A55A"/>
                </a:solidFill>
                <a:latin typeface="Calibri"/>
              </a:defRPr>
            </a:pPr>
            <a:r>
              <a:t>INFRASTRUCTURE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2011680"/>
            <a:ext cx="7315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F5ECD7"/>
                </a:solidFill>
                <a:latin typeface="Calibri"/>
              </a:defRPr>
            </a:pPr>
            <a:r>
              <a:t>Docker, Nginx, Services, Deployment-Configs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34640"/>
            <a:ext cx="228600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C5A55A"/>
                </a:solidFill>
                <a:latin typeface="Calibri"/>
              </a:defRPr>
            </a:pPr>
            <a:r>
              <a:t>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2834640"/>
            <a:ext cx="7315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F5ECD7"/>
                </a:solidFill>
                <a:latin typeface="Calibri"/>
              </a:defRPr>
            </a:pPr>
            <a:r>
              <a:t>BAISE LuxTech v4, UI/UX Patterns, Brand Guidelines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657600"/>
            <a:ext cx="228600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C5A55A"/>
                </a:solidFill>
                <a:latin typeface="Calibri"/>
              </a:defRPr>
            </a:pPr>
            <a:r>
              <a:t>IDENTITY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3657600"/>
            <a:ext cx="7315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F5ECD7"/>
                </a:solidFill>
                <a:latin typeface="Calibri"/>
              </a:defRPr>
            </a:pPr>
            <a:r>
              <a:t>Pedro Sola Profil, SOUL.md, Agent-Konfiguration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4480560"/>
            <a:ext cx="228600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C5A55A"/>
                </a:solidFill>
                <a:latin typeface="Calibri"/>
              </a:defRPr>
            </a:pPr>
            <a:r>
              <a:t>FINANCE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4480560"/>
            <a:ext cx="7315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F5ECD7"/>
                </a:solidFill>
                <a:latin typeface="Calibri"/>
              </a:defRPr>
            </a:pPr>
            <a:r>
              <a:t>Finance Transformation, KI Use Cases, Marktanalysen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" y="530352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C5A55A"/>
                </a:solidFill>
                <a:latin typeface="Calibri"/>
              </a:defRPr>
            </a:pPr>
            <a:r>
              <a:t>RETRIEVAL PIPELINE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1520" y="5760720"/>
            <a:ext cx="155448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1">
                <a:solidFill>
                  <a:srgbClr val="F5ECD7"/>
                </a:solidFill>
                <a:latin typeface="Calibri"/>
              </a:defRPr>
            </a:pPr>
            <a:r>
              <a:t>Query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5806440"/>
            <a:ext cx="32004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C5A55A"/>
                </a:solidFill>
                <a:latin typeface="Calibri"/>
              </a:defRPr>
            </a:pPr>
            <a:r>
              <a:t>→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06039" y="5760720"/>
            <a:ext cx="155448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1">
                <a:solidFill>
                  <a:srgbClr val="F5ECD7"/>
                </a:solidFill>
                <a:latin typeface="Calibri"/>
              </a:defRPr>
            </a:pPr>
            <a:r>
              <a:t>Embed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520" y="5806440"/>
            <a:ext cx="32004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C5A55A"/>
                </a:solidFill>
                <a:latin typeface="Calibri"/>
              </a:defRPr>
            </a:pPr>
            <a:r>
              <a:t>→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80559" y="5760720"/>
            <a:ext cx="155448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1">
                <a:solidFill>
                  <a:srgbClr val="F5ECD7"/>
                </a:solidFill>
                <a:latin typeface="Calibri"/>
              </a:defRPr>
            </a:pPr>
            <a:r>
              <a:t>Vector Search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5040" y="5806440"/>
            <a:ext cx="32004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C5A55A"/>
                </a:solidFill>
                <a:latin typeface="Calibri"/>
              </a:defRPr>
            </a:pPr>
            <a:r>
              <a:t>→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55079" y="5760720"/>
            <a:ext cx="155448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1">
                <a:solidFill>
                  <a:srgbClr val="F5ECD7"/>
                </a:solidFill>
                <a:latin typeface="Calibri"/>
              </a:defRPr>
            </a:pPr>
            <a:r>
              <a:t>Graph Traverse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09559" y="5806440"/>
            <a:ext cx="32004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C5A55A"/>
                </a:solidFill>
                <a:latin typeface="Calibri"/>
              </a:defRPr>
            </a:pPr>
            <a:r>
              <a:t>→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29600" y="5760720"/>
            <a:ext cx="155448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1">
                <a:solidFill>
                  <a:srgbClr val="F5ECD7"/>
                </a:solidFill>
                <a:latin typeface="Calibri"/>
              </a:defRPr>
            </a:pPr>
            <a:r>
              <a:t>LLM Synthesis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4080" y="5806440"/>
            <a:ext cx="32004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C5A55A"/>
                </a:solidFill>
                <a:latin typeface="Calibri"/>
              </a:defRPr>
            </a:pPr>
            <a:r>
              <a:t>→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104120" y="5760720"/>
            <a:ext cx="1554480" cy="640080"/>
          </a:xfrm>
          <a:prstGeom prst="rect">
            <a:avLst/>
          </a:prstGeom>
          <a:solidFill>
            <a:srgbClr val="0D1F38"/>
          </a:solidFill>
          <a:ln w="12700">
            <a:solidFill>
              <a:srgbClr val="C5A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1">
                <a:solidFill>
                  <a:srgbClr val="F5ECD7"/>
                </a:solidFill>
                <a:latin typeface="Calibri"/>
              </a:defRPr>
            </a:pPr>
            <a:r>
              <a:t>Answer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